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2" r:id="rId8"/>
    <p:sldId id="271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FA69-85A4-4597-BC24-B96085F5B0A3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7A84-EB23-4FBE-990D-55368E16B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542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FA69-85A4-4597-BC24-B96085F5B0A3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7A84-EB23-4FBE-990D-55368E16B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46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FA69-85A4-4597-BC24-B96085F5B0A3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7A84-EB23-4FBE-990D-55368E16B84A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6409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FA69-85A4-4597-BC24-B96085F5B0A3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7A84-EB23-4FBE-990D-55368E16B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257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FA69-85A4-4597-BC24-B96085F5B0A3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7A84-EB23-4FBE-990D-55368E16B84A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5605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FA69-85A4-4597-BC24-B96085F5B0A3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7A84-EB23-4FBE-990D-55368E16B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581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FA69-85A4-4597-BC24-B96085F5B0A3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7A84-EB23-4FBE-990D-55368E16B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74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FA69-85A4-4597-BC24-B96085F5B0A3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7A84-EB23-4FBE-990D-55368E16B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543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FA69-85A4-4597-BC24-B96085F5B0A3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7A84-EB23-4FBE-990D-55368E16B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879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FA69-85A4-4597-BC24-B96085F5B0A3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7A84-EB23-4FBE-990D-55368E16B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407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FA69-85A4-4597-BC24-B96085F5B0A3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7A84-EB23-4FBE-990D-55368E16B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39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FA69-85A4-4597-BC24-B96085F5B0A3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7A84-EB23-4FBE-990D-55368E16B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43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FA69-85A4-4597-BC24-B96085F5B0A3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7A84-EB23-4FBE-990D-55368E16B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43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FA69-85A4-4597-BC24-B96085F5B0A3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7A84-EB23-4FBE-990D-55368E16B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65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FA69-85A4-4597-BC24-B96085F5B0A3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7A84-EB23-4FBE-990D-55368E16B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43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7A84-EB23-4FBE-990D-55368E16B84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FA69-85A4-4597-BC24-B96085F5B0A3}" type="datetimeFigureOut">
              <a:rPr lang="en-GB" smtClean="0"/>
              <a:t>31/10/2023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25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EFA69-85A4-4597-BC24-B96085F5B0A3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D47A84-EB23-4FBE-990D-55368E16B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24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ow%20to%20use%20a%20Piezo%20Igniter%20as%20Electrostatic%20Generator.mp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0A281-88E8-4C19-A032-B22C579DF2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13. Coulomb meter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7BB7BA-F7D5-4E56-82E0-D6D9D23ABB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400" dirty="0"/>
              <a:t>František Kundracik</a:t>
            </a:r>
          </a:p>
          <a:p>
            <a:r>
              <a:rPr lang="sk-SK" sz="2400" dirty="0"/>
              <a:t>Katedra experimentálnej fyziky FMFI UK v Bratislave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7219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A412C-1AD3-4D25-96CD-C44DB7A5F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13. Coulomb meter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D43FC-94B3-41B2-94CE-8D97DA2B9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99" y="2514601"/>
            <a:ext cx="8596668" cy="4391408"/>
          </a:xfrm>
        </p:spPr>
        <p:txBody>
          <a:bodyPr>
            <a:normAutofit/>
          </a:bodyPr>
          <a:lstStyle/>
          <a:p>
            <a:r>
              <a:rPr lang="sk-SK" sz="2400" dirty="0"/>
              <a:t>Medzi </a:t>
            </a:r>
            <a:r>
              <a:rPr lang="sk-SK" sz="2400" dirty="0">
                <a:solidFill>
                  <a:srgbClr val="00B0F0"/>
                </a:solidFill>
              </a:rPr>
              <a:t>dve nabité platne </a:t>
            </a:r>
            <a:r>
              <a:rPr lang="sk-SK" sz="2400" dirty="0"/>
              <a:t>zaveste na vlákno </a:t>
            </a:r>
            <a:r>
              <a:rPr lang="sk-SK" sz="2400" dirty="0">
                <a:solidFill>
                  <a:srgbClr val="00B0F0"/>
                </a:solidFill>
              </a:rPr>
              <a:t>guľôčku</a:t>
            </a:r>
            <a:r>
              <a:rPr lang="sk-SK" sz="2400" dirty="0"/>
              <a:t>. Ak je guľôčka nabitá, vychýli sa na jednu stranu pod určitým uhlom. Aká je </a:t>
            </a:r>
            <a:r>
              <a:rPr lang="sk-SK" sz="2400" dirty="0">
                <a:solidFill>
                  <a:srgbClr val="00B0F0"/>
                </a:solidFill>
              </a:rPr>
              <a:t>presnosť</a:t>
            </a:r>
            <a:r>
              <a:rPr lang="sk-SK" sz="2400" dirty="0"/>
              <a:t> takéhoto zariadenia na </a:t>
            </a:r>
            <a:r>
              <a:rPr lang="sk-SK" sz="2400" dirty="0">
                <a:solidFill>
                  <a:srgbClr val="00B0F0"/>
                </a:solidFill>
              </a:rPr>
              <a:t>meranie náboja guľôčky</a:t>
            </a:r>
            <a:r>
              <a:rPr lang="sk-SK" sz="2400" dirty="0"/>
              <a:t>? Zoptimalizujte toto zariadenie na meranie </a:t>
            </a:r>
            <a:r>
              <a:rPr lang="sk-SK" sz="2400" dirty="0">
                <a:solidFill>
                  <a:srgbClr val="00B0F0"/>
                </a:solidFill>
              </a:rPr>
              <a:t>čo najmenšieho náboja</a:t>
            </a:r>
            <a:r>
              <a:rPr lang="sk-SK" sz="2400" dirty="0"/>
              <a:t>.</a:t>
            </a:r>
            <a:endParaRPr lang="sk-SK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58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A412C-1AD3-4D25-96CD-C44DB7A5F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Princíp Coulomb metra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D43FC-94B3-41B2-94CE-8D97DA2B9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99" y="1613647"/>
            <a:ext cx="3396036" cy="5292362"/>
          </a:xfrm>
        </p:spPr>
        <p:txBody>
          <a:bodyPr>
            <a:normAutofit/>
          </a:bodyPr>
          <a:lstStyle/>
          <a:p>
            <a:r>
              <a:rPr lang="sk-SK" sz="2400" dirty="0">
                <a:solidFill>
                  <a:schemeClr val="tx1"/>
                </a:solidFill>
              </a:rPr>
              <a:t>Nabité platne – medzi nimi vznikne </a:t>
            </a:r>
            <a:r>
              <a:rPr lang="sk-SK" sz="2400" dirty="0">
                <a:solidFill>
                  <a:srgbClr val="00B0F0"/>
                </a:solidFill>
              </a:rPr>
              <a:t>homogénne elektrické pole</a:t>
            </a:r>
          </a:p>
          <a:p>
            <a:r>
              <a:rPr lang="sk-SK" sz="2400" dirty="0">
                <a:solidFill>
                  <a:schemeClr val="tx1"/>
                </a:solidFill>
              </a:rPr>
              <a:t>Ak by bolo nehomogénne – sila sa mení s polohou a guľôčka by nemusela nájsť stabilnú polohu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F637A4-BEBB-4B0F-BA52-81D2E21A4E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4" t="8726" r="10151" b="11536"/>
          <a:stretch/>
        </p:blipFill>
        <p:spPr>
          <a:xfrm>
            <a:off x="3960158" y="1230405"/>
            <a:ext cx="6024283" cy="546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870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A412C-1AD3-4D25-96CD-C44DB7A5F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Čo možno očakávať?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CBD43FC-94B3-41B2-94CE-8D97DA2B93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43099" y="1613647"/>
                <a:ext cx="9063972" cy="5292362"/>
              </a:xfrm>
            </p:spPr>
            <p:txBody>
              <a:bodyPr>
                <a:normAutofit/>
              </a:bodyPr>
              <a:lstStyle/>
              <a:p>
                <a:r>
                  <a:rPr lang="sk-SK" sz="2400" dirty="0">
                    <a:solidFill>
                      <a:schemeClr val="tx1"/>
                    </a:solidFill>
                  </a:rPr>
                  <a:t>Trením zelektrizované predmety – rádovo 1-10 </a:t>
                </a:r>
                <a:r>
                  <a:rPr lang="el-GR" sz="2400" dirty="0">
                    <a:solidFill>
                      <a:schemeClr val="tx1"/>
                    </a:solidFill>
                  </a:rPr>
                  <a:t>μ</a:t>
                </a:r>
                <a:r>
                  <a:rPr lang="sk-SK" sz="2400" dirty="0">
                    <a:solidFill>
                      <a:schemeClr val="tx1"/>
                    </a:solidFill>
                  </a:rPr>
                  <a:t>C/m</a:t>
                </a:r>
                <a:r>
                  <a:rPr lang="sk-SK" sz="2400" baseline="30000" dirty="0">
                    <a:solidFill>
                      <a:schemeClr val="tx1"/>
                    </a:solidFill>
                  </a:rPr>
                  <a:t>2</a:t>
                </a:r>
                <a:endParaRPr lang="sk-SK" sz="2400" baseline="30000" dirty="0">
                  <a:solidFill>
                    <a:srgbClr val="00B0F0"/>
                  </a:solidFill>
                </a:endParaRPr>
              </a:p>
              <a:p>
                <a:r>
                  <a:rPr lang="sk-SK" sz="2400" dirty="0">
                    <a:solidFill>
                      <a:schemeClr val="tx1"/>
                    </a:solidFill>
                  </a:rPr>
                  <a:t>Na guľôčke s priemerom 1cm – </a:t>
                </a:r>
                <a:r>
                  <a:rPr lang="sk-SK" sz="2400" dirty="0">
                    <a:solidFill>
                      <a:srgbClr val="00B0F0"/>
                    </a:solidFill>
                  </a:rPr>
                  <a:t>náboj rádovo 0,3-3 </a:t>
                </a:r>
                <a:r>
                  <a:rPr lang="sk-SK" sz="2400" dirty="0" err="1">
                    <a:solidFill>
                      <a:srgbClr val="00B0F0"/>
                    </a:solidFill>
                  </a:rPr>
                  <a:t>nC</a:t>
                </a:r>
                <a:endParaRPr lang="sk-SK" sz="2400" dirty="0">
                  <a:solidFill>
                    <a:srgbClr val="00B0F0"/>
                  </a:solidFill>
                </a:endParaRPr>
              </a:p>
              <a:p>
                <a:r>
                  <a:rPr lang="sk-SK" sz="2400" dirty="0">
                    <a:solidFill>
                      <a:schemeClr val="tx1"/>
                    </a:solidFill>
                  </a:rPr>
                  <a:t>Ak aj platne zelektrizujeme trením (vhodné materiály platní), E medzi platňami bude aspoň:</a:t>
                </a:r>
                <a14:m>
                  <m:oMath xmlns:m="http://schemas.openxmlformats.org/officeDocument/2006/math">
                    <m:r>
                      <a:rPr lang="sk-SK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sk-SK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sk-SK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k-SK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num>
                      <m:den>
                        <m:sSub>
                          <m:sSubPr>
                            <m:ctrlPr>
                              <a:rPr lang="sk-SK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k-SK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sk-SK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sk-SK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k-SK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1.</m:t>
                        </m:r>
                        <m:sSup>
                          <m:sSupPr>
                            <m:ctrlPr>
                              <a:rPr lang="sk-SK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k-SK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sk-SK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−6</m:t>
                            </m:r>
                          </m:sup>
                        </m:sSup>
                      </m:num>
                      <m:den>
                        <m:r>
                          <a:rPr lang="sk-SK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8,8.</m:t>
                        </m:r>
                        <m:sSup>
                          <m:sSupPr>
                            <m:ctrlPr>
                              <a:rPr lang="sk-SK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k-SK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sk-SK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−12</m:t>
                            </m:r>
                          </m:sup>
                        </m:sSup>
                      </m:den>
                    </m:f>
                    <m:r>
                      <a:rPr lang="sk-SK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sSup>
                      <m:sSupPr>
                        <m:ctrlPr>
                          <a:rPr lang="sk-SK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k-SK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sk-SK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f>
                      <m:fPr>
                        <m:ctrlPr>
                          <a:rPr lang="sk-SK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sk-SK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sk-SK" sz="2400" dirty="0">
                  <a:solidFill>
                    <a:schemeClr val="tx1"/>
                  </a:solidFill>
                </a:endParaRPr>
              </a:p>
              <a:p>
                <a:r>
                  <a:rPr lang="sk-SK" sz="2400" dirty="0">
                    <a:solidFill>
                      <a:schemeClr val="tx1"/>
                    </a:solidFill>
                  </a:rPr>
                  <a:t>Hmotnosť 1 cm guľôčky z ľahkého materiálu (hustota 500 kg/m3) je asi 3.10</a:t>
                </a:r>
                <a:r>
                  <a:rPr lang="sk-SK" sz="2400" baseline="30000" dirty="0">
                    <a:solidFill>
                      <a:schemeClr val="tx1"/>
                    </a:solidFill>
                  </a:rPr>
                  <a:t>-4</a:t>
                </a:r>
                <a:r>
                  <a:rPr lang="sk-SK" sz="2400" dirty="0">
                    <a:solidFill>
                      <a:schemeClr val="tx1"/>
                    </a:solidFill>
                  </a:rPr>
                  <a:t> kg</a:t>
                </a:r>
              </a:p>
              <a:p>
                <a:r>
                  <a:rPr lang="sk-SK" sz="2400" dirty="0">
                    <a:solidFill>
                      <a:schemeClr val="tx1"/>
                    </a:solidFill>
                  </a:rPr>
                  <a:t>Aj </a:t>
                </a:r>
                <a:r>
                  <a:rPr lang="sk-SK" sz="2400" dirty="0">
                    <a:solidFill>
                      <a:srgbClr val="00B0F0"/>
                    </a:solidFill>
                  </a:rPr>
                  <a:t>v najhoršom prípade </a:t>
                </a:r>
                <a:r>
                  <a:rPr lang="sk-SK" sz="2400" dirty="0">
                    <a:solidFill>
                      <a:schemeClr val="tx1"/>
                    </a:solidFill>
                  </a:rPr>
                  <a:t>(náboj 0,3 </a:t>
                </a:r>
                <a:r>
                  <a:rPr lang="sk-SK" sz="2400" dirty="0" err="1">
                    <a:solidFill>
                      <a:schemeClr val="tx1"/>
                    </a:solidFill>
                  </a:rPr>
                  <a:t>nC</a:t>
                </a:r>
                <a:r>
                  <a:rPr lang="sk-SK" sz="2400" dirty="0">
                    <a:solidFill>
                      <a:schemeClr val="tx1"/>
                    </a:solidFill>
                  </a:rPr>
                  <a:t>, platne ) by výchylka mala byť </a:t>
                </a:r>
                <a:r>
                  <a:rPr lang="sk-SK" sz="2400" dirty="0">
                    <a:solidFill>
                      <a:srgbClr val="00B0F0"/>
                    </a:solidFill>
                  </a:rPr>
                  <a:t>aspoň</a:t>
                </a:r>
                <a:br>
                  <a:rPr lang="sk-SK" sz="2400" dirty="0">
                    <a:solidFill>
                      <a:schemeClr val="tx1"/>
                    </a:solidFill>
                  </a:rPr>
                </a:br>
                <a:r>
                  <a:rPr lang="sk-SK" sz="2400" dirty="0">
                    <a:solidFill>
                      <a:schemeClr val="tx1"/>
                    </a:solidFill>
                  </a:rPr>
                  <a:t>sin </a:t>
                </a:r>
                <a:r>
                  <a:rPr lang="el-GR" sz="2400" dirty="0">
                    <a:solidFill>
                      <a:schemeClr val="tx1"/>
                    </a:solidFill>
                  </a:rPr>
                  <a:t>φ</a:t>
                </a:r>
                <a:r>
                  <a:rPr lang="sk-SK" sz="2400" dirty="0">
                    <a:solidFill>
                      <a:schemeClr val="tx1"/>
                    </a:solidFill>
                  </a:rPr>
                  <a:t> = (QE)/(mg) ≈ (0,3.1.10</a:t>
                </a:r>
                <a:r>
                  <a:rPr lang="sk-SK" sz="2400" baseline="30000" dirty="0">
                    <a:solidFill>
                      <a:schemeClr val="tx1"/>
                    </a:solidFill>
                  </a:rPr>
                  <a:t>5</a:t>
                </a:r>
                <a:r>
                  <a:rPr lang="sk-SK" sz="2400" dirty="0">
                    <a:solidFill>
                      <a:schemeClr val="tx1"/>
                    </a:solidFill>
                  </a:rPr>
                  <a:t>)/(3.10</a:t>
                </a:r>
                <a:r>
                  <a:rPr lang="sk-SK" sz="2400" baseline="30000" dirty="0">
                    <a:solidFill>
                      <a:schemeClr val="tx1"/>
                    </a:solidFill>
                  </a:rPr>
                  <a:t>-4</a:t>
                </a:r>
                <a:r>
                  <a:rPr lang="sk-SK" sz="2400" dirty="0">
                    <a:solidFill>
                      <a:schemeClr val="tx1"/>
                    </a:solidFill>
                  </a:rPr>
                  <a:t>.9,81) ≈ 0,01</a:t>
                </a:r>
                <a:br>
                  <a:rPr lang="sk-SK" sz="2400" dirty="0">
                    <a:solidFill>
                      <a:schemeClr val="tx1"/>
                    </a:solidFill>
                  </a:rPr>
                </a:br>
                <a:r>
                  <a:rPr lang="el-GR" sz="2400" dirty="0">
                    <a:solidFill>
                      <a:schemeClr val="tx1"/>
                    </a:solidFill>
                  </a:rPr>
                  <a:t>φ</a:t>
                </a:r>
                <a:r>
                  <a:rPr lang="sk-SK" sz="2400" dirty="0">
                    <a:solidFill>
                      <a:schemeClr val="tx1"/>
                    </a:solidFill>
                  </a:rPr>
                  <a:t> </a:t>
                </a:r>
                <a:r>
                  <a:rPr lang="sk-SK" sz="2400" dirty="0">
                    <a:solidFill>
                      <a:srgbClr val="00B0F0"/>
                    </a:solidFill>
                  </a:rPr>
                  <a:t>≈ 0,6°</a:t>
                </a:r>
                <a:r>
                  <a:rPr lang="sk-SK" sz="2400" dirty="0">
                    <a:solidFill>
                      <a:schemeClr val="tx1"/>
                    </a:solidFill>
                  </a:rPr>
                  <a:t>, výchylka </a:t>
                </a:r>
                <a:r>
                  <a:rPr lang="sk-SK" sz="2400" dirty="0">
                    <a:solidFill>
                      <a:srgbClr val="00B0F0"/>
                    </a:solidFill>
                  </a:rPr>
                  <a:t>≈ 1 mm </a:t>
                </a:r>
                <a:r>
                  <a:rPr lang="sk-SK" sz="2400" dirty="0">
                    <a:solidFill>
                      <a:schemeClr val="tx1"/>
                    </a:solidFill>
                  </a:rPr>
                  <a:t>(pri dĺžke závesu 10 cm)</a:t>
                </a:r>
              </a:p>
              <a:p>
                <a:r>
                  <a:rPr lang="sk-SK" sz="2400" dirty="0">
                    <a:solidFill>
                      <a:srgbClr val="00B0F0"/>
                    </a:solidFill>
                  </a:rPr>
                  <a:t>Jav by teda mal byť pozorovateľný</a:t>
                </a:r>
                <a:endParaRPr lang="sk-SK" sz="2400" dirty="0">
                  <a:solidFill>
                    <a:schemeClr val="tx1"/>
                  </a:solidFill>
                </a:endParaRPr>
              </a:p>
              <a:p>
                <a:endParaRPr lang="sk-SK" sz="2400" dirty="0">
                  <a:solidFill>
                    <a:schemeClr val="tx1"/>
                  </a:solidFill>
                </a:endParaRPr>
              </a:p>
              <a:p>
                <a:endParaRPr lang="sk-SK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CBD43FC-94B3-41B2-94CE-8D97DA2B93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3099" y="1613647"/>
                <a:ext cx="9063972" cy="5292362"/>
              </a:xfrm>
              <a:blipFill>
                <a:blip r:embed="rId2"/>
                <a:stretch>
                  <a:fillRect l="-538" t="-922" r="-18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687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A412C-1AD3-4D25-96CD-C44DB7A5F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zelektrizovať platne?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D43FC-94B3-41B2-94CE-8D97DA2B9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99" y="1433538"/>
            <a:ext cx="8017622" cy="5292362"/>
          </a:xfrm>
        </p:spPr>
        <p:txBody>
          <a:bodyPr>
            <a:normAutofit fontScale="92500" lnSpcReduction="10000"/>
          </a:bodyPr>
          <a:lstStyle/>
          <a:p>
            <a:r>
              <a:rPr lang="sk-SK" sz="2400" dirty="0">
                <a:solidFill>
                  <a:schemeClr val="tx1"/>
                </a:solidFill>
              </a:rPr>
              <a:t>Elektrizovanie platní trením je nereprodukovateľné a mení sa s časom</a:t>
            </a:r>
          </a:p>
          <a:p>
            <a:r>
              <a:rPr lang="sk-SK" sz="2400" dirty="0">
                <a:solidFill>
                  <a:schemeClr val="tx1"/>
                </a:solidFill>
              </a:rPr>
              <a:t>Lepšie – školský </a:t>
            </a:r>
            <a:r>
              <a:rPr lang="sk-SK" sz="2400" dirty="0">
                <a:solidFill>
                  <a:srgbClr val="00B0F0"/>
                </a:solidFill>
              </a:rPr>
              <a:t>zdroj vysokého napätia </a:t>
            </a:r>
            <a:r>
              <a:rPr lang="sk-SK" sz="2400" dirty="0">
                <a:solidFill>
                  <a:schemeClr val="tx1"/>
                </a:solidFill>
              </a:rPr>
              <a:t>(typicky 10 kV), </a:t>
            </a:r>
            <a:r>
              <a:rPr lang="sk-SK" sz="2400" dirty="0">
                <a:solidFill>
                  <a:srgbClr val="00B0F0"/>
                </a:solidFill>
              </a:rPr>
              <a:t>vodivé platne </a:t>
            </a:r>
            <a:r>
              <a:rPr lang="sk-SK" sz="2400" dirty="0">
                <a:solidFill>
                  <a:schemeClr val="tx1"/>
                </a:solidFill>
              </a:rPr>
              <a:t>vzdialené niekoľko centimetrov, E = U/d (typicky 10</a:t>
            </a:r>
            <a:r>
              <a:rPr lang="sk-SK" sz="2400" baseline="30000" dirty="0">
                <a:solidFill>
                  <a:schemeClr val="tx1"/>
                </a:solidFill>
              </a:rPr>
              <a:t>5</a:t>
            </a:r>
            <a:r>
              <a:rPr lang="sk-SK" sz="2400" dirty="0">
                <a:solidFill>
                  <a:schemeClr val="tx1"/>
                </a:solidFill>
              </a:rPr>
              <a:t> V/m), d – vzdialenosť medzi platňami (typicky 10 cm)</a:t>
            </a:r>
          </a:p>
          <a:p>
            <a:pPr lvl="1"/>
            <a:r>
              <a:rPr lang="sk-SK" sz="2200" dirty="0">
                <a:solidFill>
                  <a:schemeClr val="tx1"/>
                </a:solidFill>
              </a:rPr>
              <a:t>Výhody: </a:t>
            </a:r>
          </a:p>
          <a:p>
            <a:pPr lvl="2"/>
            <a:r>
              <a:rPr lang="sk-SK" sz="2000" dirty="0">
                <a:solidFill>
                  <a:schemeClr val="tx1"/>
                </a:solidFill>
              </a:rPr>
              <a:t>stabilné napätie</a:t>
            </a:r>
          </a:p>
          <a:p>
            <a:pPr lvl="2"/>
            <a:r>
              <a:rPr lang="sk-SK" sz="2000" dirty="0">
                <a:solidFill>
                  <a:schemeClr val="tx1"/>
                </a:solidFill>
              </a:rPr>
              <a:t>možnosť nastavenia hodnoty</a:t>
            </a:r>
          </a:p>
          <a:p>
            <a:pPr lvl="1"/>
            <a:r>
              <a:rPr lang="sk-SK" sz="2200" dirty="0">
                <a:solidFill>
                  <a:schemeClr val="tx1"/>
                </a:solidFill>
              </a:rPr>
              <a:t>Nevýhody: </a:t>
            </a:r>
          </a:p>
          <a:p>
            <a:pPr lvl="2"/>
            <a:r>
              <a:rPr lang="sk-SK" sz="2000" dirty="0">
                <a:solidFill>
                  <a:schemeClr val="tx1"/>
                </a:solidFill>
              </a:rPr>
              <a:t>ak sa guľôčka priblíži k platni, sila narastie, lebo záporné náboje sa sústredia na mieste najbližšom ku nej</a:t>
            </a:r>
          </a:p>
          <a:p>
            <a:pPr lvl="2"/>
            <a:r>
              <a:rPr lang="sk-SK" sz="2000" dirty="0">
                <a:solidFill>
                  <a:schemeClr val="tx1"/>
                </a:solidFill>
              </a:rPr>
              <a:t>teda prestáva platiť E = U/d </a:t>
            </a:r>
          </a:p>
          <a:p>
            <a:pPr lvl="2"/>
            <a:r>
              <a:rPr lang="sk-SK" sz="2000" dirty="0">
                <a:solidFill>
                  <a:schemeClr val="tx1"/>
                </a:solidFill>
              </a:rPr>
              <a:t>na úplne presné určenie sily by už treba použiť zložitejší výpočet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196CC8-C3C8-4958-B0DA-EBD1ECFFCD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57" t="11117" r="17541" b="10701"/>
          <a:stretch/>
        </p:blipFill>
        <p:spPr>
          <a:xfrm>
            <a:off x="9199418" y="990600"/>
            <a:ext cx="2549483" cy="5063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508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A412C-1AD3-4D25-96CD-C44DB7A5F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zelektrizovať platne?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D43FC-94B3-41B2-94CE-8D97DA2B9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99" y="1433538"/>
            <a:ext cx="5729101" cy="5292362"/>
          </a:xfrm>
        </p:spPr>
        <p:txBody>
          <a:bodyPr>
            <a:normAutofit/>
          </a:bodyPr>
          <a:lstStyle/>
          <a:p>
            <a:r>
              <a:rPr lang="sk-SK" sz="2400" dirty="0">
                <a:solidFill>
                  <a:schemeClr val="tx1"/>
                </a:solidFill>
              </a:rPr>
              <a:t>Metóda elektrických zrkadiel</a:t>
            </a:r>
          </a:p>
          <a:p>
            <a:r>
              <a:rPr lang="sk-SK" sz="2400" dirty="0">
                <a:solidFill>
                  <a:schemeClr val="tx1"/>
                </a:solidFill>
              </a:rPr>
              <a:t>Náboje sa na vodivých platniach preskupia tak, že vytvoria rovnakú silu, ako keby bol (okrem rovnomerne rozloženého náboja na platni) ešte umiestnený za platňou opačný náboj v rovnakej vzdialenosti, ako pôvodný náboj</a:t>
            </a:r>
          </a:p>
          <a:p>
            <a:r>
              <a:rPr lang="sk-SK" sz="2400" dirty="0">
                <a:solidFill>
                  <a:schemeClr val="tx1"/>
                </a:solidFill>
              </a:rPr>
              <a:t>Obrazy vyšších rádov možno obvykle zanedbať, lebo elektrická sila klesá s druhou mocninou vzdialenosti</a:t>
            </a:r>
            <a:endParaRPr lang="sk-SK" sz="2000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6B143B-7B7C-45C0-A3BF-D8456C28FE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40" t="14650" r="10696" b="14474"/>
          <a:stretch/>
        </p:blipFill>
        <p:spPr>
          <a:xfrm>
            <a:off x="6172200" y="1375571"/>
            <a:ext cx="4578927" cy="439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064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A412C-1AD3-4D25-96CD-C44DB7A5F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nabiť guľôčku?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D43FC-94B3-41B2-94CE-8D97DA2B9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99" y="1674158"/>
            <a:ext cx="5729101" cy="5051741"/>
          </a:xfrm>
        </p:spPr>
        <p:txBody>
          <a:bodyPr>
            <a:normAutofit/>
          </a:bodyPr>
          <a:lstStyle/>
          <a:p>
            <a:r>
              <a:rPr lang="sk-SK" sz="2400" dirty="0">
                <a:solidFill>
                  <a:schemeClr val="tx1"/>
                </a:solidFill>
              </a:rPr>
              <a:t>Trením – jednoduchá metóda, ale nerovnomerná </a:t>
            </a:r>
            <a:r>
              <a:rPr lang="sk-SK" sz="2400" dirty="0" err="1">
                <a:solidFill>
                  <a:schemeClr val="tx1"/>
                </a:solidFill>
              </a:rPr>
              <a:t>elektrizácia</a:t>
            </a:r>
            <a:r>
              <a:rPr lang="sk-SK" sz="2400" dirty="0">
                <a:solidFill>
                  <a:schemeClr val="tx1"/>
                </a:solidFill>
              </a:rPr>
              <a:t> povrchu, vhodné iba pre veľmi malé guľôčky</a:t>
            </a:r>
          </a:p>
          <a:p>
            <a:r>
              <a:rPr lang="sk-SK" sz="2400" dirty="0">
                <a:solidFill>
                  <a:schemeClr val="tx1"/>
                </a:solidFill>
              </a:rPr>
              <a:t>Vodivý povrch guľôčky (napríklad potrieť grafitom) umožňuje ľahké privedenie aj odvedenie náboja</a:t>
            </a:r>
          </a:p>
          <a:p>
            <a:r>
              <a:rPr lang="sk-SK" sz="2400" dirty="0">
                <a:solidFill>
                  <a:schemeClr val="tx1"/>
                </a:solidFill>
              </a:rPr>
              <a:t>Jednoduchý „nabíjač“ z </a:t>
            </a:r>
            <a:r>
              <a:rPr lang="sk-SK" sz="2400" dirty="0" err="1">
                <a:solidFill>
                  <a:schemeClr val="tx1"/>
                </a:solidFill>
              </a:rPr>
              <a:t>piezogenerátora</a:t>
            </a:r>
            <a:r>
              <a:rPr lang="sk-SK" sz="2400" dirty="0">
                <a:solidFill>
                  <a:schemeClr val="tx1"/>
                </a:solidFill>
              </a:rPr>
              <a:t> iskry (napríklad </a:t>
            </a:r>
            <a:r>
              <a:rPr lang="sk-SK" sz="2400" dirty="0">
                <a:solidFill>
                  <a:srgbClr val="00B0F0"/>
                </a:solidFill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zo zapaľovača</a:t>
            </a:r>
            <a:r>
              <a:rPr lang="sk-SK" sz="2400" dirty="0">
                <a:solidFill>
                  <a:schemeClr val="tx1"/>
                </a:solidFill>
              </a:rPr>
              <a:t>, alebo rovno použiť zapaľovač na plyn</a:t>
            </a:r>
            <a:endParaRPr lang="sk-SK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Piezoelectric Charge Source | Electrostatics | Electricity and Magnetism">
            <a:extLst>
              <a:ext uri="{FF2B5EF4-FFF2-40B4-BE49-F238E27FC236}">
                <a16:creationId xmlns:a16="http://schemas.microsoft.com/office/drawing/2014/main" id="{D1898963-AEA8-4EE9-ADD9-85A99595BD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94" b="31373"/>
          <a:stretch/>
        </p:blipFill>
        <p:spPr bwMode="auto">
          <a:xfrm>
            <a:off x="3937747" y="2283796"/>
            <a:ext cx="6416488" cy="2459654"/>
          </a:xfrm>
          <a:prstGeom prst="rect">
            <a:avLst/>
          </a:prstGeom>
          <a:noFill/>
          <a:scene3d>
            <a:camera prst="orthographicFront">
              <a:rot lat="0" lon="0" rev="162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395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A412C-1AD3-4D25-96CD-C44DB7A5F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určiť presnosť?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D43FC-94B3-41B2-94CE-8D97DA2B9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100" y="1674158"/>
            <a:ext cx="6784694" cy="5051741"/>
          </a:xfrm>
        </p:spPr>
        <p:txBody>
          <a:bodyPr>
            <a:normAutofit/>
          </a:bodyPr>
          <a:lstStyle/>
          <a:p>
            <a:r>
              <a:rPr lang="sk-SK" sz="2400" dirty="0">
                <a:solidFill>
                  <a:schemeClr val="tx1"/>
                </a:solidFill>
              </a:rPr>
              <a:t>Odhadnutím maximálnej chyby v určení vstupných veličín (uhol výchylky, vzdialenosť platní, dĺžka závesu, ...) a použitím hodnôt, ktoré vedú k najväčšej a najmenšej vypočítanej hodnote náboja – </a:t>
            </a:r>
            <a:r>
              <a:rPr lang="sk-SK" sz="2400" dirty="0">
                <a:solidFill>
                  <a:srgbClr val="00B0F0"/>
                </a:solidFill>
              </a:rPr>
              <a:t>metóda najhoršieho prípadu</a:t>
            </a:r>
          </a:p>
          <a:p>
            <a:r>
              <a:rPr lang="sk-SK" sz="2400" dirty="0">
                <a:solidFill>
                  <a:srgbClr val="00B0F0"/>
                </a:solidFill>
              </a:rPr>
              <a:t>Nezávislým meraním náboja </a:t>
            </a:r>
            <a:r>
              <a:rPr lang="sk-SK" sz="2400" dirty="0">
                <a:solidFill>
                  <a:schemeClr val="tx1"/>
                </a:solidFill>
              </a:rPr>
              <a:t>komerčným coulomb metrom. Školské coulomb metre – citlivosť 1 </a:t>
            </a:r>
            <a:r>
              <a:rPr lang="sk-SK" sz="2400" dirty="0" err="1">
                <a:solidFill>
                  <a:schemeClr val="tx1"/>
                </a:solidFill>
              </a:rPr>
              <a:t>nC</a:t>
            </a:r>
            <a:r>
              <a:rPr lang="sk-SK" sz="2400" dirty="0">
                <a:solidFill>
                  <a:schemeClr val="tx1"/>
                </a:solidFill>
              </a:rPr>
              <a:t> (nemusí stačiť), profesionálne až 0,01 </a:t>
            </a:r>
            <a:r>
              <a:rPr lang="sk-SK" sz="2400" dirty="0" err="1">
                <a:solidFill>
                  <a:schemeClr val="tx1"/>
                </a:solidFill>
              </a:rPr>
              <a:t>nC</a:t>
            </a:r>
            <a:r>
              <a:rPr lang="sk-SK" sz="2400" dirty="0">
                <a:solidFill>
                  <a:schemeClr val="tx1"/>
                </a:solidFill>
              </a:rPr>
              <a:t>, presnosť typicky 5% – 10%</a:t>
            </a:r>
          </a:p>
          <a:p>
            <a:endParaRPr lang="sk-SK" sz="2000" dirty="0">
              <a:solidFill>
                <a:schemeClr val="tx1"/>
              </a:solidFill>
            </a:endParaRPr>
          </a:p>
        </p:txBody>
      </p:sp>
      <p:pic>
        <p:nvPicPr>
          <p:cNvPr id="1028" name="Picture 4" descr="Image result for coulomb meter price">
            <a:extLst>
              <a:ext uri="{FF2B5EF4-FFF2-40B4-BE49-F238E27FC236}">
                <a16:creationId xmlns:a16="http://schemas.microsoft.com/office/drawing/2014/main" id="{1D55263E-5ADD-4122-BDC0-95D5F4B9AF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79" b="8161"/>
          <a:stretch/>
        </p:blipFill>
        <p:spPr bwMode="auto">
          <a:xfrm>
            <a:off x="7351059" y="66083"/>
            <a:ext cx="4552670" cy="2844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oulomb meter price">
            <a:extLst>
              <a:ext uri="{FF2B5EF4-FFF2-40B4-BE49-F238E27FC236}">
                <a16:creationId xmlns:a16="http://schemas.microsoft.com/office/drawing/2014/main" id="{86D14687-6344-4721-840D-A5DBD15D6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059" y="2994958"/>
            <a:ext cx="4552670" cy="381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558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A412C-1AD3-4D25-96CD-C44DB7A5F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zvýšiť citlivosť?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D43FC-94B3-41B2-94CE-8D97DA2B9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100" y="1773684"/>
            <a:ext cx="3687402" cy="5051741"/>
          </a:xfrm>
        </p:spPr>
        <p:txBody>
          <a:bodyPr>
            <a:normAutofit/>
          </a:bodyPr>
          <a:lstStyle/>
          <a:p>
            <a:r>
              <a:rPr lang="sk-SK" sz="2400" dirty="0">
                <a:solidFill>
                  <a:schemeClr val="tx1"/>
                </a:solidFill>
              </a:rPr>
              <a:t>Malá hmotnosť guľôčky</a:t>
            </a:r>
          </a:p>
          <a:p>
            <a:r>
              <a:rPr lang="sk-SK" sz="2400" dirty="0">
                <a:solidFill>
                  <a:schemeClr val="tx1"/>
                </a:solidFill>
              </a:rPr>
              <a:t>Veľké elektrické pole</a:t>
            </a:r>
          </a:p>
          <a:p>
            <a:r>
              <a:rPr lang="sk-SK" sz="2400" dirty="0">
                <a:solidFill>
                  <a:schemeClr val="tx1"/>
                </a:solidFill>
              </a:rPr>
              <a:t>Dlhý záves</a:t>
            </a:r>
          </a:p>
          <a:p>
            <a:r>
              <a:rPr lang="sk-SK" sz="2400" dirty="0">
                <a:solidFill>
                  <a:schemeClr val="tx1"/>
                </a:solidFill>
              </a:rPr>
              <a:t>Zlepšenie merania malých výchyliek</a:t>
            </a:r>
            <a:endParaRPr lang="sk-SK" sz="2400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sk-SK" sz="2000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F114B1-C3A7-4DA9-BEC4-55AFCFB608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4" t="8726" r="10151" b="11536"/>
          <a:stretch/>
        </p:blipFill>
        <p:spPr>
          <a:xfrm>
            <a:off x="4656044" y="1773684"/>
            <a:ext cx="5143500" cy="466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6414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490</TotalTime>
  <Words>506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Cambria Math</vt:lpstr>
      <vt:lpstr>Trebuchet MS</vt:lpstr>
      <vt:lpstr>Wingdings 3</vt:lpstr>
      <vt:lpstr>Facet</vt:lpstr>
      <vt:lpstr>13. Coulomb meter</vt:lpstr>
      <vt:lpstr>13. Coulomb meter</vt:lpstr>
      <vt:lpstr>Princíp Coulomb metra</vt:lpstr>
      <vt:lpstr>Čo možno očakávať?</vt:lpstr>
      <vt:lpstr>Ako zelektrizovať platne?</vt:lpstr>
      <vt:lpstr>Ako zelektrizovať platne?</vt:lpstr>
      <vt:lpstr>Ako nabiť guľôčku?</vt:lpstr>
      <vt:lpstr>Ako určiť presnosť?</vt:lpstr>
      <vt:lpstr>Ako zvýšiť citlivosť?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Zaujímavé kvapaliny</dc:title>
  <dc:creator>František Kundracik</dc:creator>
  <cp:lastModifiedBy>František Kundracik</cp:lastModifiedBy>
  <cp:revision>42</cp:revision>
  <dcterms:created xsi:type="dcterms:W3CDTF">2023-08-17T19:12:28Z</dcterms:created>
  <dcterms:modified xsi:type="dcterms:W3CDTF">2023-10-31T13:04:10Z</dcterms:modified>
</cp:coreProperties>
</file>